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Roboto Mono Medium"/>
      <p:regular r:id="rId12"/>
      <p:bold r:id="rId13"/>
      <p:italic r:id="rId14"/>
      <p:boldItalic r:id="rId15"/>
    </p:embeddedFont>
    <p:embeddedFont>
      <p:font typeface="Lobster"/>
      <p:regular r:id="rId16"/>
    </p:embeddedFont>
    <p:embeddedFont>
      <p:font typeface="Press Start 2P"/>
      <p:regular r:id="rId17"/>
    </p:embeddedFont>
    <p:embeddedFont>
      <p:font typeface="Permanent Marker"/>
      <p:regular r:id="rId18"/>
    </p:embeddedFont>
    <p:embeddedFont>
      <p:font typeface="Spectral"/>
      <p:regular r:id="rId19"/>
      <p:bold r:id="rId20"/>
      <p:italic r:id="rId21"/>
      <p:boldItalic r:id="rId22"/>
    </p:embeddedFont>
    <p:embeddedFont>
      <p:font typeface="Spectral SemiBold"/>
      <p:regular r:id="rId23"/>
      <p:bold r:id="rId24"/>
      <p:italic r:id="rId25"/>
      <p:boldItalic r:id="rId26"/>
    </p:embeddedFont>
    <p:embeddedFont>
      <p:font typeface="Oswald"/>
      <p:regular r:id="rId27"/>
      <p:bold r:id="rId28"/>
    </p:embeddedFont>
    <p:embeddedFont>
      <p:font typeface="Shadows Into Light"/>
      <p:regular r:id="rId29"/>
    </p:embeddedFont>
    <p:embeddedFont>
      <p:font typeface="Roboto Mono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Spectral-bold.fntdata"/><Relationship Id="rId22" Type="http://schemas.openxmlformats.org/officeDocument/2006/relationships/font" Target="fonts/Spectral-boldItalic.fntdata"/><Relationship Id="rId21" Type="http://schemas.openxmlformats.org/officeDocument/2006/relationships/font" Target="fonts/Spectral-italic.fntdata"/><Relationship Id="rId24" Type="http://schemas.openxmlformats.org/officeDocument/2006/relationships/font" Target="fonts/SpectralSemiBold-bold.fntdata"/><Relationship Id="rId23" Type="http://schemas.openxmlformats.org/officeDocument/2006/relationships/font" Target="fonts/SpectralSemiBold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SpectralSemiBold-boldItalic.fntdata"/><Relationship Id="rId25" Type="http://schemas.openxmlformats.org/officeDocument/2006/relationships/font" Target="fonts/SpectralSemiBold-italic.fntdata"/><Relationship Id="rId28" Type="http://schemas.openxmlformats.org/officeDocument/2006/relationships/font" Target="fonts/Oswald-bold.fntdata"/><Relationship Id="rId27" Type="http://schemas.openxmlformats.org/officeDocument/2006/relationships/font" Target="fonts/Oswald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ShadowsIntoLight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Mono-bold.fntdata"/><Relationship Id="rId30" Type="http://schemas.openxmlformats.org/officeDocument/2006/relationships/font" Target="fonts/RobotoMono-regular.fntdata"/><Relationship Id="rId11" Type="http://schemas.openxmlformats.org/officeDocument/2006/relationships/slide" Target="slides/slide6.xml"/><Relationship Id="rId33" Type="http://schemas.openxmlformats.org/officeDocument/2006/relationships/font" Target="fonts/RobotoMono-boldItalic.fntdata"/><Relationship Id="rId10" Type="http://schemas.openxmlformats.org/officeDocument/2006/relationships/slide" Target="slides/slide5.xml"/><Relationship Id="rId32" Type="http://schemas.openxmlformats.org/officeDocument/2006/relationships/font" Target="fonts/RobotoMono-italic.fntdata"/><Relationship Id="rId13" Type="http://schemas.openxmlformats.org/officeDocument/2006/relationships/font" Target="fonts/RobotoMonoMedium-bold.fntdata"/><Relationship Id="rId12" Type="http://schemas.openxmlformats.org/officeDocument/2006/relationships/font" Target="fonts/RobotoMonoMedium-regular.fntdata"/><Relationship Id="rId15" Type="http://schemas.openxmlformats.org/officeDocument/2006/relationships/font" Target="fonts/RobotoMonoMedium-boldItalic.fntdata"/><Relationship Id="rId14" Type="http://schemas.openxmlformats.org/officeDocument/2006/relationships/font" Target="fonts/RobotoMonoMedium-italic.fntdata"/><Relationship Id="rId17" Type="http://schemas.openxmlformats.org/officeDocument/2006/relationships/font" Target="fonts/PressStart2P-regular.fntdata"/><Relationship Id="rId16" Type="http://schemas.openxmlformats.org/officeDocument/2006/relationships/font" Target="fonts/Lobster-regular.fntdata"/><Relationship Id="rId19" Type="http://schemas.openxmlformats.org/officeDocument/2006/relationships/font" Target="fonts/Spectral-regular.fntdata"/><Relationship Id="rId18" Type="http://schemas.openxmlformats.org/officeDocument/2006/relationships/font" Target="fonts/PermanentMarker-regular.fntdata"/></Relationships>
</file>

<file path=ppt/media/image1.jpg>
</file>

<file path=ppt/media/image10.png>
</file>

<file path=ppt/media/image11.png>
</file>

<file path=ppt/media/image2.jpg>
</file>

<file path=ppt/media/image3.png>
</file>

<file path=ppt/media/image4.jp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f58d623d00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f58d623d00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f58d623d00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f58d623d00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f58d623d00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f58d623d00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f58d623d00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f58d623d00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f58d623d00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f58d623d00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image" Target="../media/image1.jpg"/><Relationship Id="rId5" Type="http://schemas.openxmlformats.org/officeDocument/2006/relationships/image" Target="../media/image4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5.png"/><Relationship Id="rId5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D9EEB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 amt="27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type="title"/>
          </p:nvPr>
        </p:nvSpPr>
        <p:spPr>
          <a:xfrm>
            <a:off x="2845950" y="366075"/>
            <a:ext cx="3452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4720">
                <a:latin typeface="Lobster"/>
                <a:ea typeface="Lobster"/>
                <a:cs typeface="Lobster"/>
                <a:sym typeface="Lobster"/>
              </a:rPr>
              <a:t>Team Noobies</a:t>
            </a:r>
            <a:endParaRPr sz="4720"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56" name="Google Shape;56;p13"/>
          <p:cNvSpPr txBox="1"/>
          <p:nvPr>
            <p:ph idx="1" type="body"/>
          </p:nvPr>
        </p:nvSpPr>
        <p:spPr>
          <a:xfrm>
            <a:off x="1507500" y="1389375"/>
            <a:ext cx="6129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FFFFFF"/>
                </a:solidFill>
              </a:rPr>
              <a:t>Notre objectif commun</a:t>
            </a:r>
            <a:r>
              <a:rPr lang="fr">
                <a:solidFill>
                  <a:srgbClr val="FFFFFF"/>
                </a:solidFill>
              </a:rPr>
              <a:t> : Développeur web 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FFFF"/>
                </a:solidFill>
              </a:rPr>
              <a:t>Noobies un jour mais pas toujours… demain experts ! 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FFFF"/>
                </a:solidFill>
              </a:rPr>
              <a:t>---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FFFF"/>
                </a:solidFill>
              </a:rPr>
              <a:t>Le partage des connaissances est la force des débutants.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fr">
                <a:solidFill>
                  <a:srgbClr val="FFFFFF"/>
                </a:solidFill>
              </a:rPr>
              <a:t>L’apprentissage en équipe est toujours plus enrichissant.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2350"/>
            <a:ext cx="9144000" cy="5327125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/>
          <p:nvPr>
            <p:ph idx="1" type="subTitle"/>
          </p:nvPr>
        </p:nvSpPr>
        <p:spPr>
          <a:xfrm>
            <a:off x="2904600" y="1176525"/>
            <a:ext cx="3334800" cy="156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400">
                <a:solidFill>
                  <a:srgbClr val="FF9900"/>
                </a:solidFill>
                <a:latin typeface="Oswald"/>
                <a:ea typeface="Oswald"/>
                <a:cs typeface="Oswald"/>
                <a:sym typeface="Oswald"/>
              </a:rPr>
              <a:t>&gt; </a:t>
            </a:r>
            <a:r>
              <a:rPr lang="fr" sz="3800">
                <a:solidFill>
                  <a:srgbClr val="FF9900"/>
                </a:solidFill>
                <a:latin typeface="Oswald"/>
                <a:ea typeface="Oswald"/>
                <a:cs typeface="Oswald"/>
                <a:sym typeface="Oswald"/>
              </a:rPr>
              <a:t>Laura Rodriguez</a:t>
            </a:r>
            <a:endParaRPr sz="3800">
              <a:solidFill>
                <a:srgbClr val="FF990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400">
                <a:solidFill>
                  <a:srgbClr val="FF9900"/>
                </a:solidFill>
                <a:latin typeface="Oswald"/>
                <a:ea typeface="Oswald"/>
                <a:cs typeface="Oswald"/>
                <a:sym typeface="Oswald"/>
              </a:rPr>
              <a:t>&gt; 1ère année Coding School </a:t>
            </a:r>
            <a:endParaRPr sz="2400">
              <a:solidFill>
                <a:srgbClr val="FF990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9900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3" name="Google Shape;63;p14"/>
          <p:cNvSpPr/>
          <p:nvPr/>
        </p:nvSpPr>
        <p:spPr>
          <a:xfrm>
            <a:off x="628950" y="371700"/>
            <a:ext cx="351600" cy="703200"/>
          </a:xfrm>
          <a:prstGeom prst="moon">
            <a:avLst>
              <a:gd fmla="val 50000" name="adj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9900"/>
              </a:solidFill>
            </a:endParaRPr>
          </a:p>
        </p:txBody>
      </p:sp>
      <p:sp>
        <p:nvSpPr>
          <p:cNvPr id="64" name="Google Shape;64;p14"/>
          <p:cNvSpPr/>
          <p:nvPr/>
        </p:nvSpPr>
        <p:spPr>
          <a:xfrm flipH="1">
            <a:off x="8163450" y="371700"/>
            <a:ext cx="351600" cy="703200"/>
          </a:xfrm>
          <a:prstGeom prst="moon">
            <a:avLst>
              <a:gd fmla="val 50000" name="adj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9900"/>
              </a:solidFill>
            </a:endParaRPr>
          </a:p>
        </p:txBody>
      </p:sp>
      <p:sp>
        <p:nvSpPr>
          <p:cNvPr id="65" name="Google Shape;65;p14"/>
          <p:cNvSpPr/>
          <p:nvPr/>
        </p:nvSpPr>
        <p:spPr>
          <a:xfrm>
            <a:off x="4265550" y="416850"/>
            <a:ext cx="612900" cy="612900"/>
          </a:xfrm>
          <a:prstGeom prst="ellipse">
            <a:avLst/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4"/>
          <p:cNvSpPr txBox="1"/>
          <p:nvPr/>
        </p:nvSpPr>
        <p:spPr>
          <a:xfrm>
            <a:off x="2949725" y="2374500"/>
            <a:ext cx="3877800" cy="26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400">
                <a:solidFill>
                  <a:srgbClr val="FF9900"/>
                </a:solidFill>
                <a:latin typeface="Oswald"/>
                <a:ea typeface="Oswald"/>
                <a:cs typeface="Oswald"/>
                <a:sym typeface="Oswald"/>
              </a:rPr>
              <a:t>&gt; </a:t>
            </a:r>
            <a:r>
              <a:rPr lang="fr" sz="3800">
                <a:solidFill>
                  <a:srgbClr val="FF9900"/>
                </a:solidFill>
                <a:latin typeface="Oswald"/>
                <a:ea typeface="Oswald"/>
                <a:cs typeface="Oswald"/>
                <a:sym typeface="Oswald"/>
              </a:rPr>
              <a:t>Centres d</a:t>
            </a:r>
            <a:r>
              <a:rPr lang="fr" sz="3800">
                <a:solidFill>
                  <a:srgbClr val="FF9900"/>
                </a:solidFill>
                <a:latin typeface="Oswald"/>
                <a:ea typeface="Oswald"/>
                <a:cs typeface="Oswald"/>
                <a:sym typeface="Oswald"/>
              </a:rPr>
              <a:t>’intérêts</a:t>
            </a:r>
            <a:endParaRPr sz="3800">
              <a:solidFill>
                <a:srgbClr val="FF990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400">
                <a:solidFill>
                  <a:srgbClr val="FF9900"/>
                </a:solidFill>
                <a:latin typeface="Oswald"/>
                <a:ea typeface="Oswald"/>
                <a:cs typeface="Oswald"/>
                <a:sym typeface="Oswald"/>
              </a:rPr>
              <a:t>  &gt; Le dessin, le Graphisme</a:t>
            </a:r>
            <a:endParaRPr sz="2400">
              <a:solidFill>
                <a:srgbClr val="FF990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400">
                <a:solidFill>
                  <a:srgbClr val="FF9900"/>
                </a:solidFill>
                <a:latin typeface="Oswald"/>
                <a:ea typeface="Oswald"/>
                <a:cs typeface="Oswald"/>
                <a:sym typeface="Oswald"/>
              </a:rPr>
              <a:t>  &gt; Les jeux-vidéos</a:t>
            </a:r>
            <a:endParaRPr sz="2400">
              <a:solidFill>
                <a:srgbClr val="FF990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400">
                <a:solidFill>
                  <a:srgbClr val="FF9900"/>
                </a:solidFill>
                <a:latin typeface="Oswald"/>
                <a:ea typeface="Oswald"/>
                <a:cs typeface="Oswald"/>
                <a:sym typeface="Oswald"/>
              </a:rPr>
              <a:t>  &gt; La musique</a:t>
            </a:r>
            <a:endParaRPr sz="2400">
              <a:solidFill>
                <a:srgbClr val="FF990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400">
                <a:solidFill>
                  <a:srgbClr val="FF9900"/>
                </a:solidFill>
                <a:latin typeface="Oswald"/>
                <a:ea typeface="Oswald"/>
                <a:cs typeface="Oswald"/>
                <a:sym typeface="Oswald"/>
              </a:rPr>
              <a:t>  &gt; Doctor Who</a:t>
            </a:r>
            <a:endParaRPr sz="2400">
              <a:solidFill>
                <a:srgbClr val="FF990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400">
                <a:solidFill>
                  <a:srgbClr val="FF9900"/>
                </a:solidFill>
                <a:latin typeface="Oswald"/>
                <a:ea typeface="Oswald"/>
                <a:cs typeface="Oswald"/>
                <a:sym typeface="Oswald"/>
              </a:rPr>
              <a:t>  &gt; Manger</a:t>
            </a:r>
            <a:endParaRPr sz="2400">
              <a:solidFill>
                <a:srgbClr val="FF9900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7" name="Google Shape;67;p14"/>
          <p:cNvSpPr/>
          <p:nvPr/>
        </p:nvSpPr>
        <p:spPr>
          <a:xfrm flipH="1" rot="-58648">
            <a:off x="3736672" y="2388755"/>
            <a:ext cx="1670643" cy="46800"/>
          </a:xfrm>
          <a:prstGeom prst="rect">
            <a:avLst/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4"/>
          <p:cNvSpPr txBox="1"/>
          <p:nvPr/>
        </p:nvSpPr>
        <p:spPr>
          <a:xfrm>
            <a:off x="5786450" y="2876300"/>
            <a:ext cx="3000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9900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5"/>
          <p:cNvPicPr preferRelativeResize="0"/>
          <p:nvPr/>
        </p:nvPicPr>
        <p:blipFill>
          <a:blip r:embed="rId3">
            <a:alphaModFix amt="68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/>
          <p:cNvSpPr txBox="1"/>
          <p:nvPr>
            <p:ph type="title"/>
          </p:nvPr>
        </p:nvSpPr>
        <p:spPr>
          <a:xfrm>
            <a:off x="2569950" y="352650"/>
            <a:ext cx="4004100" cy="1350600"/>
          </a:xfrm>
          <a:prstGeom prst="rect">
            <a:avLst/>
          </a:prstGeom>
          <a:ln>
            <a:noFill/>
          </a:ln>
          <a:effectLst>
            <a:outerShdw blurRad="57150" rotWithShape="0" algn="bl" dir="7620000" dist="3810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i="1" lang="fr" sz="7400">
                <a:solidFill>
                  <a:srgbClr val="6AA84F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Alex </a:t>
            </a:r>
            <a:r>
              <a:rPr b="1" i="1" lang="fr" sz="7400">
                <a:solidFill>
                  <a:srgbClr val="6AA84F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Lovati</a:t>
            </a:r>
            <a:endParaRPr b="1" i="1" sz="7400">
              <a:solidFill>
                <a:srgbClr val="6AA84F"/>
              </a:solidFill>
              <a:latin typeface="Shadows Into Light"/>
              <a:ea typeface="Shadows Into Light"/>
              <a:cs typeface="Shadows Into Light"/>
              <a:sym typeface="Shadows Into Light"/>
            </a:endParaRPr>
          </a:p>
        </p:txBody>
      </p:sp>
      <p:sp>
        <p:nvSpPr>
          <p:cNvPr id="75" name="Google Shape;75;p15"/>
          <p:cNvSpPr txBox="1"/>
          <p:nvPr>
            <p:ph idx="1" type="body"/>
          </p:nvPr>
        </p:nvSpPr>
        <p:spPr>
          <a:xfrm>
            <a:off x="2954550" y="2066025"/>
            <a:ext cx="3234900" cy="600300"/>
          </a:xfrm>
          <a:prstGeom prst="rect">
            <a:avLst/>
          </a:prstGeom>
          <a:effectLst>
            <a:outerShdw blurRad="57150" rotWithShape="0" algn="bl" dir="6000000" dist="47625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i="1" lang="fr" sz="2700" u="sng">
                <a:solidFill>
                  <a:srgbClr val="6AA84F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C</a:t>
            </a:r>
            <a:r>
              <a:rPr i="1" lang="fr" sz="2700" u="sng">
                <a:solidFill>
                  <a:srgbClr val="6AA84F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entres </a:t>
            </a:r>
            <a:r>
              <a:rPr i="1" lang="fr" sz="2700" u="sng">
                <a:solidFill>
                  <a:srgbClr val="6AA84F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d'intérêt</a:t>
            </a:r>
            <a:r>
              <a:rPr i="1" lang="fr" sz="2700" u="sng">
                <a:solidFill>
                  <a:srgbClr val="6AA84F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 </a:t>
            </a:r>
            <a:endParaRPr i="1" sz="2700" u="sng">
              <a:solidFill>
                <a:srgbClr val="6AA84F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76" name="Google Shape;76;p15"/>
          <p:cNvSpPr txBox="1"/>
          <p:nvPr/>
        </p:nvSpPr>
        <p:spPr>
          <a:xfrm>
            <a:off x="3569550" y="2821200"/>
            <a:ext cx="2004900" cy="1939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12060000" dist="19050">
              <a:srgbClr val="000000"/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6AA84F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- </a:t>
            </a:r>
            <a:r>
              <a:rPr lang="fr" sz="1900" u="sng">
                <a:solidFill>
                  <a:srgbClr val="6AA84F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Les jeux </a:t>
            </a:r>
            <a:r>
              <a:rPr lang="fr" sz="1900" u="sng">
                <a:solidFill>
                  <a:srgbClr val="6AA84F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vidéo</a:t>
            </a:r>
            <a:r>
              <a:rPr lang="fr" sz="1900">
                <a:solidFill>
                  <a:srgbClr val="6AA84F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 -</a:t>
            </a:r>
            <a:endParaRPr sz="1900">
              <a:solidFill>
                <a:srgbClr val="6AA84F"/>
              </a:solidFill>
              <a:latin typeface="Shadows Into Light"/>
              <a:ea typeface="Shadows Into Light"/>
              <a:cs typeface="Shadows Into Light"/>
              <a:sym typeface="Shadows Into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6AA84F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- </a:t>
            </a:r>
            <a:r>
              <a:rPr lang="fr" sz="1900" u="sng">
                <a:solidFill>
                  <a:srgbClr val="6AA84F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Le Dessin</a:t>
            </a:r>
            <a:r>
              <a:rPr lang="fr" sz="1900">
                <a:solidFill>
                  <a:srgbClr val="6AA84F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 -</a:t>
            </a:r>
            <a:endParaRPr sz="1900">
              <a:solidFill>
                <a:srgbClr val="6AA84F"/>
              </a:solidFill>
              <a:latin typeface="Shadows Into Light"/>
              <a:ea typeface="Shadows Into Light"/>
              <a:cs typeface="Shadows Into Light"/>
              <a:sym typeface="Shadows Into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6AA84F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- </a:t>
            </a:r>
            <a:r>
              <a:rPr lang="fr" sz="1900" u="sng">
                <a:solidFill>
                  <a:srgbClr val="6AA84F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Manga / Animé</a:t>
            </a:r>
            <a:r>
              <a:rPr lang="fr" sz="1900">
                <a:solidFill>
                  <a:srgbClr val="6AA84F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 -</a:t>
            </a:r>
            <a:endParaRPr sz="1900">
              <a:solidFill>
                <a:srgbClr val="6AA84F"/>
              </a:solidFill>
              <a:latin typeface="Shadows Into Light"/>
              <a:ea typeface="Shadows Into Light"/>
              <a:cs typeface="Shadows Into Light"/>
              <a:sym typeface="Shadows Into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6AA84F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- </a:t>
            </a:r>
            <a:r>
              <a:rPr lang="fr" sz="1900" u="sng">
                <a:solidFill>
                  <a:srgbClr val="6AA84F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Parkour</a:t>
            </a:r>
            <a:r>
              <a:rPr lang="fr" sz="1900">
                <a:solidFill>
                  <a:srgbClr val="6AA84F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 -</a:t>
            </a:r>
            <a:endParaRPr sz="1900">
              <a:solidFill>
                <a:srgbClr val="6AA84F"/>
              </a:solidFill>
              <a:latin typeface="Shadows Into Light"/>
              <a:ea typeface="Shadows Into Light"/>
              <a:cs typeface="Shadows Into Light"/>
              <a:sym typeface="Shadows Into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6AA84F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- </a:t>
            </a:r>
            <a:r>
              <a:rPr lang="fr" sz="1900" u="sng">
                <a:solidFill>
                  <a:srgbClr val="6AA84F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The last of us</a:t>
            </a:r>
            <a:r>
              <a:rPr lang="fr" sz="1900">
                <a:solidFill>
                  <a:srgbClr val="6AA84F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 -</a:t>
            </a:r>
            <a:endParaRPr sz="1900">
              <a:solidFill>
                <a:srgbClr val="6AA84F"/>
              </a:solidFill>
              <a:latin typeface="Shadows Into Light"/>
              <a:ea typeface="Shadows Into Light"/>
              <a:cs typeface="Shadows Into Light"/>
              <a:sym typeface="Shadows Into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6AA84F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- </a:t>
            </a:r>
            <a:r>
              <a:rPr lang="fr" sz="1900" u="sng">
                <a:solidFill>
                  <a:srgbClr val="6AA84F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Série</a:t>
            </a:r>
            <a:r>
              <a:rPr lang="fr" sz="1900">
                <a:solidFill>
                  <a:srgbClr val="6AA84F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 -</a:t>
            </a:r>
            <a:endParaRPr sz="1900">
              <a:solidFill>
                <a:srgbClr val="6AA84F"/>
              </a:solidFill>
              <a:latin typeface="Shadows Into Light"/>
              <a:ea typeface="Shadows Into Light"/>
              <a:cs typeface="Shadows Into Light"/>
              <a:sym typeface="Shadows Into Light"/>
            </a:endParaRPr>
          </a:p>
        </p:txBody>
      </p:sp>
      <p:pic>
        <p:nvPicPr>
          <p:cNvPr id="77" name="Google Shape;77;p15"/>
          <p:cNvPicPr preferRelativeResize="0"/>
          <p:nvPr/>
        </p:nvPicPr>
        <p:blipFill>
          <a:blip r:embed="rId4">
            <a:alphaModFix amt="86000"/>
          </a:blip>
          <a:stretch>
            <a:fillRect/>
          </a:stretch>
        </p:blipFill>
        <p:spPr>
          <a:xfrm>
            <a:off x="6556000" y="2529550"/>
            <a:ext cx="1336725" cy="2377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13260000" dist="76200">
              <a:srgbClr val="000000">
                <a:alpha val="50000"/>
              </a:srgbClr>
            </a:outerShdw>
          </a:effectLst>
        </p:spPr>
      </p:pic>
      <p:pic>
        <p:nvPicPr>
          <p:cNvPr id="78" name="Google Shape;78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71173" y="2623550"/>
            <a:ext cx="1557677" cy="23347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st="76200">
              <a:srgbClr val="000000">
                <a:alpha val="50000"/>
              </a:srgbClr>
            </a:outerShdw>
          </a:effectLst>
        </p:spPr>
      </p:pic>
      <p:sp>
        <p:nvSpPr>
          <p:cNvPr id="79" name="Google Shape;79;p15"/>
          <p:cNvSpPr/>
          <p:nvPr/>
        </p:nvSpPr>
        <p:spPr>
          <a:xfrm>
            <a:off x="2639250" y="1782500"/>
            <a:ext cx="3818400" cy="78600"/>
          </a:xfrm>
          <a:prstGeom prst="rect">
            <a:avLst/>
          </a:prstGeom>
          <a:solidFill>
            <a:srgbClr val="38761D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5"/>
          <p:cNvSpPr/>
          <p:nvPr/>
        </p:nvSpPr>
        <p:spPr>
          <a:xfrm>
            <a:off x="-214300" y="-22"/>
            <a:ext cx="94437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5"/>
          <p:cNvSpPr txBox="1"/>
          <p:nvPr/>
        </p:nvSpPr>
        <p:spPr>
          <a:xfrm>
            <a:off x="1429950" y="2217750"/>
            <a:ext cx="62841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400">
                <a:solidFill>
                  <a:srgbClr val="FFFFF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press to start</a:t>
            </a:r>
            <a:endParaRPr sz="3400">
              <a:solidFill>
                <a:srgbClr val="FFFFFF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grpSp>
        <p:nvGrpSpPr>
          <p:cNvPr id="82" name="Google Shape;82;p15"/>
          <p:cNvGrpSpPr/>
          <p:nvPr/>
        </p:nvGrpSpPr>
        <p:grpSpPr>
          <a:xfrm>
            <a:off x="376982" y="1782512"/>
            <a:ext cx="1652645" cy="1652645"/>
            <a:chOff x="-471725" y="980800"/>
            <a:chExt cx="2864700" cy="2864700"/>
          </a:xfrm>
        </p:grpSpPr>
        <p:sp>
          <p:nvSpPr>
            <p:cNvPr id="83" name="Google Shape;83;p15"/>
            <p:cNvSpPr/>
            <p:nvPr/>
          </p:nvSpPr>
          <p:spPr>
            <a:xfrm rot="2378015">
              <a:off x="-56658" y="1395867"/>
              <a:ext cx="2034566" cy="2034566"/>
            </a:xfrm>
            <a:prstGeom prst="pie">
              <a:avLst>
                <a:gd fmla="val 0" name="adj1"/>
                <a:gd fmla="val 16200000" name="adj2"/>
              </a:avLst>
            </a:prstGeom>
            <a:solidFill>
              <a:srgbClr val="FFFF00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15"/>
            <p:cNvSpPr/>
            <p:nvPr/>
          </p:nvSpPr>
          <p:spPr>
            <a:xfrm>
              <a:off x="717532" y="1686545"/>
              <a:ext cx="317100" cy="317100"/>
            </a:xfrm>
            <a:prstGeom prst="ellipse">
              <a:avLst/>
            </a:prstGeom>
            <a:solidFill>
              <a:srgbClr val="0000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" name="Google Shape;85;p15"/>
          <p:cNvSpPr txBox="1"/>
          <p:nvPr/>
        </p:nvSpPr>
        <p:spPr>
          <a:xfrm>
            <a:off x="2029625" y="3440250"/>
            <a:ext cx="59895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4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chargement...</a:t>
            </a:r>
            <a:endParaRPr sz="3400">
              <a:solidFill>
                <a:schemeClr val="dk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400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00"/>
                            </p:stCondLst>
                            <p:childTnLst>
                              <p:par>
                                <p:cTn fill="hold" nodeType="after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2700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270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1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39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390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3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30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/>
          <p:nvPr>
            <p:ph type="title"/>
          </p:nvPr>
        </p:nvSpPr>
        <p:spPr>
          <a:xfrm>
            <a:off x="355200" y="255550"/>
            <a:ext cx="8520600" cy="644400"/>
          </a:xfrm>
          <a:prstGeom prst="rect">
            <a:avLst/>
          </a:prstGeom>
        </p:spPr>
        <p:txBody>
          <a:bodyPr anchorCtr="0" anchor="t" bIns="91425" lIns="9000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fr" sz="3520">
                <a:solidFill>
                  <a:srgbClr val="F06747"/>
                </a:solidFill>
                <a:latin typeface="Roboto Mono"/>
                <a:ea typeface="Roboto Mono"/>
                <a:cs typeface="Roboto Mono"/>
                <a:sym typeface="Roboto Mono"/>
              </a:rPr>
              <a:t>Stella Oggiano</a:t>
            </a:r>
            <a:endParaRPr b="1" sz="3520">
              <a:solidFill>
                <a:srgbClr val="F0674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3520">
              <a:solidFill>
                <a:srgbClr val="DD3D61"/>
              </a:solidFill>
              <a:latin typeface="Spectral SemiBold"/>
              <a:ea typeface="Spectral SemiBold"/>
              <a:cs typeface="Spectral SemiBold"/>
              <a:sym typeface="Spectral SemiBold"/>
            </a:endParaRPr>
          </a:p>
        </p:txBody>
      </p:sp>
      <p:sp>
        <p:nvSpPr>
          <p:cNvPr id="91" name="Google Shape;91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970">
                <a:solidFill>
                  <a:srgbClr val="F06747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Centres d’intérêts :</a:t>
            </a:r>
            <a:endParaRPr sz="1470">
              <a:solidFill>
                <a:srgbClr val="F06747"/>
              </a:solidFill>
              <a:latin typeface="Roboto Mono Medium"/>
              <a:ea typeface="Roboto Mono Medium"/>
              <a:cs typeface="Roboto Mono Medium"/>
              <a:sym typeface="Roboto Mono Medium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rgbClr val="F06747"/>
              </a:solidFill>
              <a:latin typeface="Roboto Mono Medium"/>
              <a:ea typeface="Roboto Mono Medium"/>
              <a:cs typeface="Roboto Mono Medium"/>
              <a:sym typeface="Roboto Mono Medium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2864">
                <a:solidFill>
                  <a:srgbClr val="F06747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-Le dessin</a:t>
            </a:r>
            <a:endParaRPr sz="2864">
              <a:solidFill>
                <a:srgbClr val="F06747"/>
              </a:solidFill>
              <a:latin typeface="Roboto Mono Medium"/>
              <a:ea typeface="Roboto Mono Medium"/>
              <a:cs typeface="Roboto Mono Medium"/>
              <a:sym typeface="Roboto Mono Medium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2864">
                <a:solidFill>
                  <a:srgbClr val="F06747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-Les animés/cartoons</a:t>
            </a:r>
            <a:endParaRPr sz="2864">
              <a:solidFill>
                <a:srgbClr val="F06747"/>
              </a:solidFill>
              <a:latin typeface="Roboto Mono Medium"/>
              <a:ea typeface="Roboto Mono Medium"/>
              <a:cs typeface="Roboto Mono Medium"/>
              <a:sym typeface="Roboto Mono Medium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2864">
                <a:solidFill>
                  <a:srgbClr val="F06747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-Les séries</a:t>
            </a:r>
            <a:endParaRPr sz="2864">
              <a:solidFill>
                <a:srgbClr val="F06747"/>
              </a:solidFill>
              <a:latin typeface="Roboto Mono Medium"/>
              <a:ea typeface="Roboto Mono Medium"/>
              <a:cs typeface="Roboto Mono Medium"/>
              <a:sym typeface="Roboto Mono Medium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2864">
                <a:solidFill>
                  <a:srgbClr val="F06747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-The Owl House</a:t>
            </a:r>
            <a:endParaRPr sz="2864">
              <a:solidFill>
                <a:srgbClr val="F06747"/>
              </a:solidFill>
              <a:latin typeface="Roboto Mono Medium"/>
              <a:ea typeface="Roboto Mono Medium"/>
              <a:cs typeface="Roboto Mono Medium"/>
              <a:sym typeface="Roboto Mono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2500">
              <a:solidFill>
                <a:srgbClr val="F06747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92" name="Google Shape;92;p16"/>
          <p:cNvSpPr txBox="1"/>
          <p:nvPr/>
        </p:nvSpPr>
        <p:spPr>
          <a:xfrm>
            <a:off x="3186150" y="1402775"/>
            <a:ext cx="2740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F06747"/>
                </a:solidFill>
              </a:rPr>
              <a:t>_________________________</a:t>
            </a:r>
            <a:endParaRPr b="1">
              <a:solidFill>
                <a:srgbClr val="F06747"/>
              </a:solidFill>
            </a:endParaRPr>
          </a:p>
        </p:txBody>
      </p:sp>
      <p:pic>
        <p:nvPicPr>
          <p:cNvPr id="93" name="Google Shape;93;p16"/>
          <p:cNvPicPr preferRelativeResize="0"/>
          <p:nvPr/>
        </p:nvPicPr>
        <p:blipFill rotWithShape="1">
          <a:blip r:embed="rId3">
            <a:alphaModFix amt="25000"/>
          </a:blip>
          <a:srcRect b="0" l="-6405" r="0" t="0"/>
          <a:stretch/>
        </p:blipFill>
        <p:spPr>
          <a:xfrm>
            <a:off x="-601650" y="0"/>
            <a:ext cx="974565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5725" y="3251275"/>
            <a:ext cx="1818125" cy="18181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F06747"/>
            </a:outerShdw>
          </a:effectLst>
        </p:spPr>
      </p:pic>
      <p:pic>
        <p:nvPicPr>
          <p:cNvPr id="95" name="Google Shape;95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96425" y="0"/>
            <a:ext cx="1771475" cy="17714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F06747"/>
            </a:outerShdw>
          </a:effectLst>
        </p:spPr>
      </p:pic>
    </p:spTree>
  </p:cSld>
  <p:clrMapOvr>
    <a:masterClrMapping/>
  </p:clrMapOvr>
  <mc:AlternateContent>
    <mc:Choice Requires="p14">
      <p:transition spd="slow" p14:dur="16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xit" presetID="2" presetSubtype="1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4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/>
          <p:nvPr>
            <p:ph type="title"/>
          </p:nvPr>
        </p:nvSpPr>
        <p:spPr>
          <a:xfrm>
            <a:off x="3212863" y="489425"/>
            <a:ext cx="3345300" cy="572700"/>
          </a:xfrm>
          <a:prstGeom prst="rect">
            <a:avLst/>
          </a:prstGeom>
          <a:solidFill>
            <a:srgbClr val="B6D7A8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fr" sz="2820">
                <a:solidFill>
                  <a:srgbClr val="FFD966"/>
                </a:solidFill>
                <a:latin typeface="Impact"/>
                <a:ea typeface="Impact"/>
                <a:cs typeface="Impact"/>
                <a:sym typeface="Impact"/>
              </a:rPr>
              <a:t>    </a:t>
            </a:r>
            <a:r>
              <a:rPr b="1" lang="fr" sz="2820" u="sng">
                <a:solidFill>
                  <a:srgbClr val="E69138"/>
                </a:solidFill>
                <a:latin typeface="Impact"/>
                <a:ea typeface="Impact"/>
                <a:cs typeface="Impact"/>
                <a:sym typeface="Impact"/>
              </a:rPr>
              <a:t>BURRASCHI Lionel</a:t>
            </a:r>
            <a:endParaRPr b="1" sz="2820" u="sng">
              <a:solidFill>
                <a:srgbClr val="E69138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01" name="Google Shape;101;p17"/>
          <p:cNvSpPr txBox="1"/>
          <p:nvPr>
            <p:ph idx="1" type="body"/>
          </p:nvPr>
        </p:nvSpPr>
        <p:spPr>
          <a:xfrm>
            <a:off x="311800" y="3637750"/>
            <a:ext cx="1860300" cy="1105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SzPts val="852"/>
              <a:buNone/>
            </a:pPr>
            <a:r>
              <a:rPr b="1" lang="fr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Polyvalence et gestion des priorités</a:t>
            </a:r>
            <a:endParaRPr b="1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02" name="Google Shape;10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28238" y="1653850"/>
            <a:ext cx="1914525" cy="1905000"/>
          </a:xfrm>
          <a:prstGeom prst="rect">
            <a:avLst/>
          </a:prstGeom>
          <a:noFill/>
          <a:ln cap="flat" cmpd="sng" w="9525">
            <a:solidFill>
              <a:srgbClr val="FFD966"/>
            </a:solidFill>
            <a:prstDash val="solid"/>
            <a:round/>
            <a:headEnd len="sm" w="sm" type="none"/>
            <a:tailEnd len="sm" w="sm" type="none"/>
          </a:ln>
          <a:effectLst>
            <a:reflection blurRad="0" dir="0" dist="0" endA="0" endPos="50000" fadeDir="5400012" kx="0" rotWithShape="0" algn="bl" stPos="0" sy="-100000" ky="0"/>
          </a:effectLst>
        </p:spPr>
      </p:pic>
      <p:sp>
        <p:nvSpPr>
          <p:cNvPr id="103" name="Google Shape;103;p17"/>
          <p:cNvSpPr txBox="1"/>
          <p:nvPr/>
        </p:nvSpPr>
        <p:spPr>
          <a:xfrm>
            <a:off x="426400" y="1431750"/>
            <a:ext cx="2038800" cy="738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" sz="1800">
                <a:latin typeface="Georgia"/>
                <a:ea typeface="Georgia"/>
                <a:cs typeface="Georgia"/>
                <a:sym typeface="Georgia"/>
              </a:rPr>
              <a:t>Sens du relationnel</a:t>
            </a:r>
            <a:endParaRPr b="1" i="1" sz="18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04" name="Google Shape;104;p17"/>
          <p:cNvSpPr txBox="1"/>
          <p:nvPr/>
        </p:nvSpPr>
        <p:spPr>
          <a:xfrm>
            <a:off x="426400" y="2571743"/>
            <a:ext cx="1745700" cy="738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>
                <a:latin typeface="Georgia"/>
                <a:ea typeface="Georgia"/>
                <a:cs typeface="Georgia"/>
                <a:sym typeface="Georgia"/>
              </a:rPr>
              <a:t>Goût du terrain</a:t>
            </a:r>
            <a:endParaRPr b="1" sz="18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7083550" y="1431750"/>
            <a:ext cx="1549800" cy="10158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>
                <a:latin typeface="Georgia"/>
                <a:ea typeface="Georgia"/>
                <a:cs typeface="Georgia"/>
                <a:sym typeface="Georgia"/>
              </a:rPr>
              <a:t>Amateur de snowboard</a:t>
            </a:r>
            <a:endParaRPr b="1" sz="18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06" name="Google Shape;106;p17"/>
          <p:cNvSpPr txBox="1"/>
          <p:nvPr/>
        </p:nvSpPr>
        <p:spPr>
          <a:xfrm>
            <a:off x="7164950" y="3189400"/>
            <a:ext cx="1549800" cy="738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>
                <a:latin typeface="Georgia"/>
                <a:ea typeface="Georgia"/>
                <a:cs typeface="Georgia"/>
                <a:sym typeface="Georgia"/>
              </a:rPr>
              <a:t>Fan des Etats-unis</a:t>
            </a:r>
            <a:endParaRPr b="1" sz="1800"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107" name="Google Shape;107;p17"/>
          <p:cNvCxnSpPr>
            <a:stCxn id="103" idx="3"/>
          </p:cNvCxnSpPr>
          <p:nvPr/>
        </p:nvCxnSpPr>
        <p:spPr>
          <a:xfrm>
            <a:off x="2465200" y="1801200"/>
            <a:ext cx="1472100" cy="46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7"/>
          <p:cNvCxnSpPr>
            <a:endCxn id="102" idx="1"/>
          </p:cNvCxnSpPr>
          <p:nvPr/>
        </p:nvCxnSpPr>
        <p:spPr>
          <a:xfrm>
            <a:off x="2172038" y="2585050"/>
            <a:ext cx="1756200" cy="21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" name="Google Shape;109;p17"/>
          <p:cNvCxnSpPr>
            <a:stCxn id="101" idx="3"/>
          </p:cNvCxnSpPr>
          <p:nvPr/>
        </p:nvCxnSpPr>
        <p:spPr>
          <a:xfrm flipH="1" rot="10800000">
            <a:off x="2172100" y="3388900"/>
            <a:ext cx="1757700" cy="801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" name="Google Shape;110;p17"/>
          <p:cNvCxnSpPr>
            <a:stCxn id="105" idx="1"/>
          </p:cNvCxnSpPr>
          <p:nvPr/>
        </p:nvCxnSpPr>
        <p:spPr>
          <a:xfrm flipH="1">
            <a:off x="5853850" y="1939650"/>
            <a:ext cx="1229700" cy="36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" name="Google Shape;111;p17"/>
          <p:cNvCxnSpPr>
            <a:endCxn id="106" idx="1"/>
          </p:cNvCxnSpPr>
          <p:nvPr/>
        </p:nvCxnSpPr>
        <p:spPr>
          <a:xfrm>
            <a:off x="5846450" y="3234250"/>
            <a:ext cx="1318500" cy="32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8"/>
          <p:cNvSpPr txBox="1"/>
          <p:nvPr/>
        </p:nvSpPr>
        <p:spPr>
          <a:xfrm>
            <a:off x="3497850" y="464925"/>
            <a:ext cx="2300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rgbClr val="0000FF"/>
                </a:solidFill>
                <a:latin typeface="Impact"/>
                <a:ea typeface="Impact"/>
                <a:cs typeface="Impact"/>
                <a:sym typeface="Impact"/>
              </a:rPr>
              <a:t>Alain</a:t>
            </a:r>
            <a:endParaRPr sz="1800">
              <a:solidFill>
                <a:srgbClr val="0000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18" name="Google Shape;118;p18"/>
          <p:cNvSpPr txBox="1"/>
          <p:nvPr/>
        </p:nvSpPr>
        <p:spPr>
          <a:xfrm>
            <a:off x="3345450" y="3116425"/>
            <a:ext cx="2300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rgbClr val="0000FF"/>
                </a:solidFill>
                <a:latin typeface="Impact"/>
                <a:ea typeface="Impact"/>
                <a:cs typeface="Impact"/>
                <a:sym typeface="Impact"/>
              </a:rPr>
              <a:t>Agopian</a:t>
            </a:r>
            <a:endParaRPr sz="1800">
              <a:solidFill>
                <a:srgbClr val="0000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